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Estilo medio 2 - Énfasis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napVertSplitter="1" vertBarState="minimized" horzBarState="maximized">
    <p:restoredLeft sz="5730" autoAdjust="0"/>
    <p:restoredTop sz="94660"/>
  </p:normalViewPr>
  <p:slideViewPr>
    <p:cSldViewPr snapToGrid="0">
      <p:cViewPr varScale="1">
        <p:scale>
          <a:sx n="93" d="100"/>
          <a:sy n="93" d="100"/>
        </p:scale>
        <p:origin x="96" y="3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t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49D337A-4562-D1EA-6338-964DD60BEE4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A30430FD-07F3-2D48-DFAA-C5C7BD8A4B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64225B96-9105-C464-1D7F-44649F6D24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A45E98-92D8-4496-BF14-F01489627AD8}" type="datetimeFigureOut">
              <a:rPr lang="es-ES" smtClean="0"/>
              <a:t>27/09/2022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FD548A92-55F9-0652-7807-9F03AA3F7A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61FD5407-38C8-CB04-BC80-7E795F604B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40F322-FEC8-429D-8A77-853503C4E565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257775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FE077CD-7C2A-2713-3C20-DA995AF33C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B586881F-9076-D87E-577D-E8E33ED4D08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9B7AFC0A-27A2-E32F-9EAB-B1E5B4F08B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A45E98-92D8-4496-BF14-F01489627AD8}" type="datetimeFigureOut">
              <a:rPr lang="es-ES" smtClean="0"/>
              <a:t>27/09/2022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1A7ACDD9-F346-E101-65D9-107F5F94BA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2B42FC14-43EB-EFEE-2146-9FBFD88EFF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40F322-FEC8-429D-8A77-853503C4E565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36423265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E33CF969-739B-D992-2AEC-78BDCC7C3FD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64A1B973-83F1-4A48-5980-EDBC329935A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F94738E7-C0C4-9871-877F-60CB912DA4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A45E98-92D8-4496-BF14-F01489627AD8}" type="datetimeFigureOut">
              <a:rPr lang="es-ES" smtClean="0"/>
              <a:t>27/09/2022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30F078F3-EB21-E38B-2B73-D40CEFB26C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C9D0CF03-9631-4128-4ABA-C4001DCD57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40F322-FEC8-429D-8A77-853503C4E565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1854903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5E09482-3810-99B7-BFAB-8B40C3D39D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8847005A-841E-D04A-BE64-A7F7D79ED69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587BFF3B-4C9E-179C-F790-CA84EDDF44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A45E98-92D8-4496-BF14-F01489627AD8}" type="datetimeFigureOut">
              <a:rPr lang="es-ES" smtClean="0"/>
              <a:t>27/09/2022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BA26DF1B-430E-071B-3B10-63CACFB9D8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4266C0DC-A052-3AF9-35BD-3F6F72F45B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40F322-FEC8-429D-8A77-853503C4E565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0201563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53C17CE-C275-A632-78A9-28647CAD05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E8CB85C8-2972-2DE4-49AC-D240BA9E08D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39B03B3F-1C4D-2331-10E8-0AD5503C1D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A45E98-92D8-4496-BF14-F01489627AD8}" type="datetimeFigureOut">
              <a:rPr lang="es-ES" smtClean="0"/>
              <a:t>27/09/2022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27B1E7B7-7325-8DAE-AB05-5FF0209B19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C8EC7939-8F6B-A5AB-5BF3-08F64200EE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40F322-FEC8-429D-8A77-853503C4E565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4439153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2284577-5495-894B-CE94-13D7E38278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AF4EBBFA-5B88-8AC4-F7D9-8C15371E549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E5E8CC7B-70DD-C03A-9F63-1BA97E6456A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83AAE271-53B7-1DE7-0B78-46815F75F1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A45E98-92D8-4496-BF14-F01489627AD8}" type="datetimeFigureOut">
              <a:rPr lang="es-ES" smtClean="0"/>
              <a:t>27/09/2022</a:t>
            </a:fld>
            <a:endParaRPr lang="es-E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1AD0DB5B-27CC-9813-C199-0428DC4B10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00AF628B-B38E-FC24-1E3B-FAC196A73C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40F322-FEC8-429D-8A77-853503C4E565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6269698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99E2E48-D7BA-1554-F2C4-E4B8D12153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8BE61860-EA95-0F8B-DD70-2B8F6D0FE7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8987EDE7-47C1-70B6-8C2D-8387A5BE258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99EF214D-635E-76B0-0BCE-C49D1B49F9A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ADB56B56-F29A-A6DF-C132-6EF95AB6A53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BA01DAF3-A83F-AC17-074F-03ECC63762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A45E98-92D8-4496-BF14-F01489627AD8}" type="datetimeFigureOut">
              <a:rPr lang="es-ES" smtClean="0"/>
              <a:t>27/09/2022</a:t>
            </a:fld>
            <a:endParaRPr lang="es-ES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B8E4106D-E445-0438-1917-D1CAB2CC39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015D0946-3FDE-5242-D941-753D0D7CB4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40F322-FEC8-429D-8A77-853503C4E565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7664258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DD0CE16-2FD3-4B16-BEE9-D4599B4028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6167E28D-D563-974F-7561-F6DA81925C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A45E98-92D8-4496-BF14-F01489627AD8}" type="datetimeFigureOut">
              <a:rPr lang="es-ES" smtClean="0"/>
              <a:t>27/09/2022</a:t>
            </a:fld>
            <a:endParaRPr lang="es-ES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3D1CEA2E-849A-E6F2-E441-925AE56F3A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940F28FF-3ED1-310A-6A8C-48A848E341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40F322-FEC8-429D-8A77-853503C4E565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1003111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B00CBE93-6568-6132-B268-A87AB3BFB8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A45E98-92D8-4496-BF14-F01489627AD8}" type="datetimeFigureOut">
              <a:rPr lang="es-ES" smtClean="0"/>
              <a:t>27/09/2022</a:t>
            </a:fld>
            <a:endParaRPr lang="es-ES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8BF3DF40-E7A4-2CEB-3B3F-F0F0ECAA4E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96261D61-58EF-8827-6BA9-2A39A4E11B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40F322-FEC8-429D-8A77-853503C4E565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2107847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F91238B-2053-A123-BAAF-FA99E47F4B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3E8367D7-7A50-0C16-D52E-28005C84B86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B4C3F845-3901-765F-8788-7A598CEB313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65452A75-74A1-8C9F-D554-ADE0BD7436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A45E98-92D8-4496-BF14-F01489627AD8}" type="datetimeFigureOut">
              <a:rPr lang="es-ES" smtClean="0"/>
              <a:t>27/09/2022</a:t>
            </a:fld>
            <a:endParaRPr lang="es-E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C1223D1E-DAF2-6A83-AA64-DF6408BF89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5BFC1C1B-2141-124A-F022-7950E65591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40F322-FEC8-429D-8A77-853503C4E565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35451471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2E0C80F-6BE6-9F78-F4E2-CDA4606B37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37B057B3-1F24-4F0F-4088-098E6BF3980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ES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4F5FD6F6-5A82-5E6F-BC84-F83C2050F4A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1D5DFE77-1246-D67F-1885-9664179595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A45E98-92D8-4496-BF14-F01489627AD8}" type="datetimeFigureOut">
              <a:rPr lang="es-ES" smtClean="0"/>
              <a:t>27/09/2022</a:t>
            </a:fld>
            <a:endParaRPr lang="es-E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E13C9869-3DAB-D2BD-D033-7E559FA83C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22197D4E-1005-13F7-2772-0F3D3B9094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40F322-FEC8-429D-8A77-853503C4E565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2772348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73EB1EC6-7D2B-2DCC-DE79-C55B68C024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732FCD02-0522-31A3-707A-03A47C49D00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D995CC0D-0D79-F4BF-F707-B5914B78831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A45E98-92D8-4496-BF14-F01489627AD8}" type="datetimeFigureOut">
              <a:rPr lang="es-ES" smtClean="0"/>
              <a:t>27/09/2022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35B75DCD-CA60-0B15-0E2F-776DB1F26A7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2948DC0A-4159-C9D7-04DA-AC4DD327577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740F322-FEC8-429D-8A77-853503C4E565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4920621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 descr="Gráfico, Histograma&#10;&#10;Descripción generada automáticamente">
            <a:extLst>
              <a:ext uri="{FF2B5EF4-FFF2-40B4-BE49-F238E27FC236}">
                <a16:creationId xmlns:a16="http://schemas.microsoft.com/office/drawing/2014/main" id="{CE9200F1-7463-F1C5-FB09-C21C3BB83CB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56265" y="653397"/>
            <a:ext cx="3924300" cy="2641092"/>
          </a:xfrm>
          <a:prstGeom prst="rect">
            <a:avLst/>
          </a:prstGeom>
        </p:spPr>
      </p:pic>
      <p:graphicFrame>
        <p:nvGraphicFramePr>
          <p:cNvPr id="6" name="Tabla 5">
            <a:extLst>
              <a:ext uri="{FF2B5EF4-FFF2-40B4-BE49-F238E27FC236}">
                <a16:creationId xmlns:a16="http://schemas.microsoft.com/office/drawing/2014/main" id="{1FCAFE54-DE99-1942-C4E0-70DCBC8A246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03795833"/>
              </p:ext>
            </p:extLst>
          </p:nvPr>
        </p:nvGraphicFramePr>
        <p:xfrm>
          <a:off x="3856265" y="3561891"/>
          <a:ext cx="4137032" cy="1648083"/>
        </p:xfrm>
        <a:graphic>
          <a:graphicData uri="http://schemas.openxmlformats.org/drawingml/2006/table">
            <a:tbl>
              <a:tblPr firstRow="1" firstCol="1" bandRow="1">
                <a:tableStyleId>{F5AB1C69-6EDB-4FF4-983F-18BD219EF322}</a:tableStyleId>
              </a:tblPr>
              <a:tblGrid>
                <a:gridCol w="767106">
                  <a:extLst>
                    <a:ext uri="{9D8B030D-6E8A-4147-A177-3AD203B41FA5}">
                      <a16:colId xmlns:a16="http://schemas.microsoft.com/office/drawing/2014/main" val="1945070423"/>
                    </a:ext>
                  </a:extLst>
                </a:gridCol>
                <a:gridCol w="595901">
                  <a:extLst>
                    <a:ext uri="{9D8B030D-6E8A-4147-A177-3AD203B41FA5}">
                      <a16:colId xmlns:a16="http://schemas.microsoft.com/office/drawing/2014/main" val="280892211"/>
                    </a:ext>
                  </a:extLst>
                </a:gridCol>
                <a:gridCol w="593095">
                  <a:extLst>
                    <a:ext uri="{9D8B030D-6E8A-4147-A177-3AD203B41FA5}">
                      <a16:colId xmlns:a16="http://schemas.microsoft.com/office/drawing/2014/main" val="3720094357"/>
                    </a:ext>
                  </a:extLst>
                </a:gridCol>
                <a:gridCol w="563494">
                  <a:extLst>
                    <a:ext uri="{9D8B030D-6E8A-4147-A177-3AD203B41FA5}">
                      <a16:colId xmlns:a16="http://schemas.microsoft.com/office/drawing/2014/main" val="1828430752"/>
                    </a:ext>
                  </a:extLst>
                </a:gridCol>
                <a:gridCol w="781236">
                  <a:extLst>
                    <a:ext uri="{9D8B030D-6E8A-4147-A177-3AD203B41FA5}">
                      <a16:colId xmlns:a16="http://schemas.microsoft.com/office/drawing/2014/main" val="3753335416"/>
                    </a:ext>
                  </a:extLst>
                </a:gridCol>
                <a:gridCol w="836200">
                  <a:extLst>
                    <a:ext uri="{9D8B030D-6E8A-4147-A177-3AD203B41FA5}">
                      <a16:colId xmlns:a16="http://schemas.microsoft.com/office/drawing/2014/main" val="3469436135"/>
                    </a:ext>
                  </a:extLst>
                </a:gridCol>
              </a:tblGrid>
              <a:tr h="0">
                <a:tc gridSpan="3"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I-V curve parameters</a:t>
                      </a:r>
                      <a:endParaRPr lang="es-ES" sz="120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 hMerge="1">
                  <a:txBody>
                    <a:bodyPr/>
                    <a:lstStyle/>
                    <a:p>
                      <a:endParaRPr lang="es-E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E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Extracted I-V curve parameters</a:t>
                      </a:r>
                      <a:endParaRPr lang="es-ES" sz="120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 hMerge="1">
                  <a:txBody>
                    <a:bodyPr/>
                    <a:lstStyle/>
                    <a:p>
                      <a:endParaRPr lang="es-E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s-E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483973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 i="1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R</a:t>
                      </a:r>
                      <a:r>
                        <a:rPr lang="en-US" sz="1200" baseline="-250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 </a:t>
                      </a:r>
                      <a:r>
                        <a:rPr lang="en-US" sz="12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(</a:t>
                      </a:r>
                      <a:r>
                        <a:rPr lang="en-US" sz="12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  <a:sym typeface="Symbol" panose="05050102010706020507" pitchFamily="18" charset="2"/>
                        </a:rPr>
                        <a:t></a:t>
                      </a:r>
                      <a:r>
                        <a:rPr lang="en-US" sz="12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)</a:t>
                      </a:r>
                      <a:endParaRPr lang="es-ES" sz="1200" dirty="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 i="1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R</a:t>
                      </a:r>
                      <a:r>
                        <a:rPr lang="en-US" sz="1200" baseline="-250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 </a:t>
                      </a:r>
                      <a:r>
                        <a:rPr lang="en-US" sz="12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(</a:t>
                      </a:r>
                      <a:r>
                        <a:rPr lang="en-US" sz="12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  <a:sym typeface="Symbol" panose="05050102010706020507" pitchFamily="18" charset="2"/>
                        </a:rPr>
                        <a:t></a:t>
                      </a:r>
                      <a:r>
                        <a:rPr lang="en-US" sz="12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)</a:t>
                      </a:r>
                      <a:endParaRPr lang="es-ES" sz="1200" dirty="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 i="1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</a:t>
                      </a:r>
                      <a:r>
                        <a:rPr lang="en-US" sz="1200" baseline="-250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 </a:t>
                      </a:r>
                      <a:r>
                        <a:rPr lang="en-US" sz="12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(A)</a:t>
                      </a:r>
                      <a:endParaRPr lang="es-ES" sz="1200" dirty="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 i="1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R</a:t>
                      </a:r>
                      <a:r>
                        <a:rPr lang="en-US" sz="1200" baseline="-250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 </a:t>
                      </a:r>
                      <a:r>
                        <a:rPr lang="en-US" sz="12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(</a:t>
                      </a:r>
                      <a:r>
                        <a:rPr lang="en-US" sz="12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  <a:sym typeface="Symbol" panose="05050102010706020507" pitchFamily="18" charset="2"/>
                        </a:rPr>
                        <a:t></a:t>
                      </a:r>
                      <a:r>
                        <a:rPr lang="en-US" sz="12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)</a:t>
                      </a:r>
                      <a:endParaRPr lang="es-ES" sz="1200" dirty="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 i="1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R</a:t>
                      </a:r>
                      <a:r>
                        <a:rPr lang="en-US" sz="1200" baseline="-250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 </a:t>
                      </a:r>
                      <a:r>
                        <a:rPr lang="en-US" sz="12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(</a:t>
                      </a:r>
                      <a:r>
                        <a:rPr lang="en-US" sz="12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  <a:sym typeface="Symbol" panose="05050102010706020507" pitchFamily="18" charset="2"/>
                        </a:rPr>
                        <a:t></a:t>
                      </a:r>
                      <a:r>
                        <a:rPr lang="en-US" sz="12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)</a:t>
                      </a:r>
                      <a:endParaRPr lang="es-ES" sz="1200" dirty="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 i="1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</a:t>
                      </a:r>
                      <a:r>
                        <a:rPr lang="en-US" sz="1200" baseline="-250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 </a:t>
                      </a:r>
                      <a:r>
                        <a:rPr lang="en-US" sz="12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(A)</a:t>
                      </a:r>
                      <a:endParaRPr lang="es-ES" sz="1200" dirty="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6789707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0.0</a:t>
                      </a:r>
                      <a:endParaRPr lang="es-ES" sz="120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  <a:sym typeface="Symbol" panose="05050102010706020507" pitchFamily="18" charset="2"/>
                        </a:rPr>
                        <a:t></a:t>
                      </a:r>
                      <a:endParaRPr lang="es-ES" sz="120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 rowSpan="6"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1·10</a:t>
                      </a:r>
                      <a:r>
                        <a:rPr lang="en-US" sz="1200" baseline="3000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-13</a:t>
                      </a:r>
                      <a:endParaRPr lang="es-ES" sz="120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0.002</a:t>
                      </a:r>
                      <a:endParaRPr lang="es-ES" sz="1200" dirty="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9942</a:t>
                      </a:r>
                      <a:endParaRPr lang="es-ES" sz="120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1.0·10</a:t>
                      </a:r>
                      <a:r>
                        <a:rPr lang="en-US" sz="1200" baseline="3000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-13</a:t>
                      </a:r>
                      <a:endParaRPr lang="es-ES" sz="120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53506548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0.5</a:t>
                      </a:r>
                      <a:endParaRPr lang="es-ES" sz="120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  <a:sym typeface="Symbol" panose="05050102010706020507" pitchFamily="18" charset="2"/>
                        </a:rPr>
                        <a:t></a:t>
                      </a:r>
                      <a:endParaRPr lang="es-ES" sz="120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 vMerge="1">
                  <a:txBody>
                    <a:bodyPr/>
                    <a:lstStyle/>
                    <a:p>
                      <a:endParaRPr lang="es-E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0.501</a:t>
                      </a:r>
                      <a:endParaRPr lang="es-ES" sz="120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107374</a:t>
                      </a:r>
                      <a:endParaRPr lang="es-ES" sz="120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1.0·10</a:t>
                      </a:r>
                      <a:r>
                        <a:rPr lang="en-US" sz="1200" baseline="3000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-13</a:t>
                      </a:r>
                      <a:endParaRPr lang="es-ES" sz="120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86818697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1.0</a:t>
                      </a:r>
                      <a:endParaRPr lang="es-ES" sz="120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500</a:t>
                      </a:r>
                      <a:endParaRPr lang="es-ES" sz="120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 vMerge="1">
                  <a:txBody>
                    <a:bodyPr/>
                    <a:lstStyle/>
                    <a:p>
                      <a:endParaRPr lang="es-E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0.998</a:t>
                      </a:r>
                      <a:endParaRPr lang="es-ES" sz="120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501</a:t>
                      </a:r>
                      <a:endParaRPr lang="es-ES" sz="120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1.0·10</a:t>
                      </a:r>
                      <a:r>
                        <a:rPr lang="en-US" sz="1200" baseline="3000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-13</a:t>
                      </a:r>
                      <a:endParaRPr lang="es-ES" sz="120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91325086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4.0</a:t>
                      </a:r>
                      <a:endParaRPr lang="es-ES" sz="120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  <a:sym typeface="Symbol" panose="05050102010706020507" pitchFamily="18" charset="2"/>
                        </a:rPr>
                        <a:t></a:t>
                      </a:r>
                      <a:endParaRPr lang="es-ES" sz="120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 vMerge="1">
                  <a:txBody>
                    <a:bodyPr/>
                    <a:lstStyle/>
                    <a:p>
                      <a:endParaRPr lang="es-E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4.001</a:t>
                      </a:r>
                      <a:endParaRPr lang="es-ES" sz="120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9942</a:t>
                      </a:r>
                      <a:endParaRPr lang="es-ES" sz="120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1.0·10</a:t>
                      </a:r>
                      <a:r>
                        <a:rPr lang="en-US" sz="1200" baseline="3000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-13</a:t>
                      </a:r>
                      <a:endParaRPr lang="es-ES" sz="120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68879868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4.0</a:t>
                      </a:r>
                      <a:endParaRPr lang="es-ES" sz="120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100</a:t>
                      </a:r>
                      <a:endParaRPr lang="es-ES" sz="120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 vMerge="1">
                  <a:txBody>
                    <a:bodyPr/>
                    <a:lstStyle/>
                    <a:p>
                      <a:endParaRPr lang="es-E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3.946</a:t>
                      </a:r>
                      <a:endParaRPr lang="es-ES" sz="120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104</a:t>
                      </a:r>
                      <a:endParaRPr lang="es-ES" sz="120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1.9·10</a:t>
                      </a:r>
                      <a:r>
                        <a:rPr lang="en-US" sz="1200" baseline="3000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-13</a:t>
                      </a:r>
                      <a:endParaRPr lang="es-ES" sz="120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76673532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8.0</a:t>
                      </a:r>
                      <a:endParaRPr lang="es-ES" sz="120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50</a:t>
                      </a:r>
                      <a:endParaRPr lang="es-ES" sz="120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 vMerge="1">
                  <a:txBody>
                    <a:bodyPr/>
                    <a:lstStyle/>
                    <a:p>
                      <a:endParaRPr lang="es-E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7.689</a:t>
                      </a:r>
                      <a:endParaRPr lang="es-ES" sz="120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58</a:t>
                      </a:r>
                      <a:endParaRPr lang="es-ES" sz="120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2.28·10</a:t>
                      </a:r>
                      <a:r>
                        <a:rPr lang="en-US" sz="1200" baseline="300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-12</a:t>
                      </a:r>
                      <a:endParaRPr lang="es-ES" sz="1200" dirty="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85250876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517215975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</TotalTime>
  <Words>62</Words>
  <Application>Microsoft Office PowerPoint</Application>
  <PresentationFormat>Panorámica</PresentationFormat>
  <Paragraphs>39</Paragraphs>
  <Slides>1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Tema de Office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ivan.garciav@upm.es</dc:creator>
  <cp:lastModifiedBy>ivan.garciav@upm.es</cp:lastModifiedBy>
  <cp:revision>3</cp:revision>
  <dcterms:created xsi:type="dcterms:W3CDTF">2022-09-27T19:51:39Z</dcterms:created>
  <dcterms:modified xsi:type="dcterms:W3CDTF">2022-09-27T20:19:31Z</dcterms:modified>
</cp:coreProperties>
</file>

<file path=docProps/thumbnail.jpeg>
</file>